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59" r:id="rId3"/>
    <p:sldId id="262" r:id="rId4"/>
    <p:sldId id="274" r:id="rId5"/>
    <p:sldId id="272" r:id="rId6"/>
    <p:sldId id="265" r:id="rId7"/>
    <p:sldId id="267" r:id="rId8"/>
  </p:sldIdLst>
  <p:sldSz cx="12192000" cy="6858000"/>
  <p:notesSz cx="6858000" cy="9144000"/>
  <p:defaultTextStyle>
    <a:defPPr>
      <a:defRPr lang="en-US"/>
    </a:defPPr>
    <a:lvl1pPr marL="0" algn="l" defTabSz="9143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78" algn="l" defTabSz="9143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57" algn="l" defTabSz="9143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36" algn="l" defTabSz="9143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14" algn="l" defTabSz="9143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92" algn="l" defTabSz="9143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70" algn="l" defTabSz="9143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49" algn="l" defTabSz="9143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28" algn="l" defTabSz="91435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  <a:srgbClr val="007AC3"/>
    <a:srgbClr val="2BB7B4"/>
    <a:srgbClr val="BF027A"/>
    <a:srgbClr val="8E088D"/>
    <a:srgbClr val="9D4A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1" d="100"/>
          <a:sy n="41" d="100"/>
        </p:scale>
        <p:origin x="808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29352B-BF40-4E4D-9DE0-CE393AADF5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3A97191-1407-4B95-9254-4E27044764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B54AFC-D0A2-4E5F-9097-4DA7DECF1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BA508-BE48-4CA4-B5B6-36295F68EF39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3F7287-B9CE-4A1B-BC8C-29E785227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0D60CA-A3F5-42B5-9DE5-9B32E061B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707E-65C2-4583-A335-1ADAF23B22D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3599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9CC1B-D3C0-4234-A8AB-CE8FE0B1A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CA8E12-51A3-4298-A16D-63D5FDA2D4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451EFB-8B9E-4397-A3C7-5F091B318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BA508-BE48-4CA4-B5B6-36295F68EF39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79D408-9653-4A1C-BD8F-F1A538C20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DDE278-6144-40A1-96F7-DD884B4DA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707E-65C2-4583-A335-1ADAF23B22D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6040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25CFF0-C130-4C5D-8885-D4C26B541A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BA437F-B76D-4BC2-94F2-53DA9CF20D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9C913-8CFC-4830-8257-900E768E6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BA508-BE48-4CA4-B5B6-36295F68EF39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B9EDBE-541C-44A1-8115-A0E38E55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21F1A0-29D0-4CB7-B49D-803C8F1BE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707E-65C2-4583-A335-1ADAF23B22D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4957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A92F1-FAD4-4770-AFAA-35F317DFA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0720F5-6220-4F5A-B44A-B5A58BE2F2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DEBEA7-DEB3-4DC0-97B7-3A617D249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BA508-BE48-4CA4-B5B6-36295F68EF39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0D0EA1-CEEA-4E02-8841-FB92E6624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1A64B3-EA5B-4014-AD20-CBEC1E46A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707E-65C2-4583-A335-1ADAF23B22D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8604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CE084-E84B-4AE5-822C-5696D9047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3790F6-CBCC-496A-942A-0DBD53065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780DE9-4A0D-4842-B000-E7C85370C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BA508-BE48-4CA4-B5B6-36295F68EF39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0852BE-C2F5-4CB5-8AF5-42F739AAE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C86BED-78E4-4A36-9460-152A43330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707E-65C2-4583-A335-1ADAF23B22D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5654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7E64A-2DBB-4B2A-84E1-749E5C8CB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D51D3E-56DF-4536-964D-55961A57EB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AC76BA-17F0-4843-9508-DD847F40AE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F1949D-B250-44AB-8635-541B98F03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BA508-BE48-4CA4-B5B6-36295F68EF39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12024E-992A-4C9A-A799-DFC3E45E0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21D654-9FD7-480A-A213-CD65779E0D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707E-65C2-4583-A335-1ADAF23B22D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6881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586D34-996D-4779-8C9C-EDA67ED00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58E496-7F6E-42D6-895C-B4A6836543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7BCE0B-2366-44F9-B03D-921E692C86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E4D86F-47BA-46AF-BBF1-6B140FD8A6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2768B6-6E68-4E60-B240-D0707A9267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CF2A87-AE9D-4EAF-9561-E51DC6A94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BA508-BE48-4CA4-B5B6-36295F68EF39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629629-B24B-4357-AA38-133763D49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42D06B-4F32-4CC1-81D4-16444E15B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707E-65C2-4583-A335-1ADAF23B22D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3497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5CC5A-7BE2-4DA7-BBDF-4E55F140CA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499864-0B26-4F95-AAB3-020C1EA25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BA508-BE48-4CA4-B5B6-36295F68EF39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756B4D-E158-49B7-A351-F43EC3517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CBA5DD-FD6C-4CBC-A777-EF664349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707E-65C2-4583-A335-1ADAF23B22D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5561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7839FE-AD0F-4BF9-BE19-CC8D0EAB1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BA508-BE48-4CA4-B5B6-36295F68EF39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98DBB1-EF69-418F-8637-8AFCAB7D5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12884B-D049-4495-AD3D-94B3F12F0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707E-65C2-4583-A335-1ADAF23B22D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3332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E882F-42A0-47FE-A59C-2B809FD97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8FDABC-79C2-4757-8F29-570318660B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CE3EEB-F235-4B6A-9E95-9CE12F41AA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AE0D69-1217-46CA-B00B-BA228D334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BA508-BE48-4CA4-B5B6-36295F68EF39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CF4004-8A2B-4008-A754-817DBA936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3BB02F-A147-4C48-A952-032B5D1AD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707E-65C2-4583-A335-1ADAF23B22D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6278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00887-72AE-4B48-9C7C-BAACF0E74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CE66A4-E42D-4E9B-88F1-702CBAD30C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6D816B-83A2-4459-8C21-15DE1D2E13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3CF029-67E3-426F-ABFB-6EF1F94DB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BA508-BE48-4CA4-B5B6-36295F68EF39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B484E4-40D8-4581-A940-1C7AB61F7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4AAC33-39D7-43BE-82D8-260079B20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707E-65C2-4583-A335-1ADAF23B22D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3538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C21E03-B44E-431D-ADC5-192974FEE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7AF6B5-33C7-49EC-B07E-138A85D531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6FB31A-9ED8-4EAA-8E95-5F6425241D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8BA508-BE48-4CA4-B5B6-36295F68EF39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F1B383-DA8C-47CD-AC01-95CDC38BE9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658AED-A772-4E91-B868-D25FF3D4D1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F707E-65C2-4583-A335-1ADAF23B22D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6557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00088-3D4A-4F52-A3CA-1739C8841E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48225" y="284163"/>
            <a:ext cx="5915025" cy="2387600"/>
          </a:xfrm>
        </p:spPr>
        <p:txBody>
          <a:bodyPr>
            <a:normAutofit/>
          </a:bodyPr>
          <a:lstStyle/>
          <a:p>
            <a:r>
              <a:rPr lang="en-US" dirty="0">
                <a:latin typeface="Franklin Gothic Book" panose="020B0503020102020204" pitchFamily="34" charset="0"/>
              </a:rPr>
              <a:t>Allied Health Professionals Day</a:t>
            </a:r>
            <a:endParaRPr lang="en-AU" dirty="0">
              <a:latin typeface="Franklin Gothic Book" panose="020B05030201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24A3E5-5838-40A4-A160-F200D8F3A0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29125" y="2860676"/>
            <a:ext cx="7324725" cy="3597274"/>
          </a:xfrm>
        </p:spPr>
        <p:txBody>
          <a:bodyPr>
            <a:normAutofit fontScale="70000" lnSpcReduction="20000"/>
          </a:bodyPr>
          <a:lstStyle/>
          <a:p>
            <a:pPr fontAlgn="base"/>
            <a:endParaRPr lang="en-US" sz="2300" dirty="0">
              <a:latin typeface="Franklin Gothic Book" panose="020B0503020102020204" pitchFamily="34" charset="0"/>
            </a:endParaRPr>
          </a:p>
          <a:p>
            <a:pPr fontAlgn="base"/>
            <a:r>
              <a:rPr lang="en-US" sz="2300" dirty="0">
                <a:latin typeface="Franklin Gothic Book" panose="020B0503020102020204" pitchFamily="34" charset="0"/>
              </a:rPr>
              <a:t>The 2020 International Allied Health Professionals Day will be celebrated on the 14 October.  It is a time for Allied Health Professionals</a:t>
            </a:r>
            <a:r>
              <a:rPr lang="en-AU" sz="2300" dirty="0">
                <a:latin typeface="Franklin Gothic Book" panose="020B0503020102020204" pitchFamily="34" charset="0"/>
              </a:rPr>
              <a:t> to come together and celebrate.  Allied Health Professional’s Day is a social movement enabling - </a:t>
            </a:r>
          </a:p>
          <a:p>
            <a:pPr fontAlgn="base"/>
            <a:endParaRPr lang="en-AU" dirty="0">
              <a:latin typeface="Franklin Gothic Book" panose="020B0503020102020204" pitchFamily="34" charset="0"/>
            </a:endParaRPr>
          </a:p>
          <a:p>
            <a:pPr fontAlgn="base"/>
            <a:r>
              <a:rPr lang="en-AU" sz="2800" b="1" dirty="0">
                <a:solidFill>
                  <a:srgbClr val="009999"/>
                </a:solidFill>
                <a:latin typeface="Franklin Gothic Book" panose="020B0503020102020204" pitchFamily="34" charset="0"/>
              </a:rPr>
              <a:t>Celebrating. Appreciating. Inspiring. Connecting.</a:t>
            </a:r>
          </a:p>
          <a:p>
            <a:pPr fontAlgn="base"/>
            <a:endParaRPr lang="en-AU" b="1" dirty="0">
              <a:solidFill>
                <a:srgbClr val="009999"/>
              </a:solidFill>
              <a:latin typeface="Franklin Gothic Book" panose="020B0503020102020204" pitchFamily="34" charset="0"/>
            </a:endParaRPr>
          </a:p>
          <a:p>
            <a:pPr marL="0" lvl="1"/>
            <a:r>
              <a:rPr lang="en-AU" sz="2300" dirty="0">
                <a:latin typeface="Franklin Gothic Book" panose="020B0503020102020204" pitchFamily="34" charset="0"/>
              </a:rPr>
              <a:t>This package has been provided to encourage allied health across ACT to participate in their own celebration. Included is a </a:t>
            </a:r>
            <a:r>
              <a:rPr lang="en-US" sz="2300" dirty="0">
                <a:latin typeface="Franklin Gothic Book" panose="020B0503020102020204" pitchFamily="34" charset="0"/>
              </a:rPr>
              <a:t>style guide, social movement hashtags, logos, email signature block, Certificate template and a poster to promote any celebrations.</a:t>
            </a:r>
          </a:p>
          <a:p>
            <a:pPr fontAlgn="base"/>
            <a:r>
              <a:rPr lang="en-AU" sz="2300" dirty="0">
                <a:latin typeface="Franklin Gothic Book" panose="020B0503020102020204" pitchFamily="34" charset="0"/>
              </a:rPr>
              <a:t> </a:t>
            </a:r>
          </a:p>
          <a:p>
            <a:pPr fontAlgn="base"/>
            <a:r>
              <a:rPr lang="en-AU" sz="2300" dirty="0">
                <a:latin typeface="Franklin Gothic Book" panose="020B0503020102020204" pitchFamily="34" charset="0"/>
              </a:rPr>
              <a:t>The ACT Health Directorate will promote the Day via social media channels on the day with a focus on the ACT public sector Allied Health Excellence Awards.</a:t>
            </a:r>
          </a:p>
        </p:txBody>
      </p: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C8ECDBAE-189E-42AC-85AE-23673ECCF5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7" r="11532"/>
          <a:stretch/>
        </p:blipFill>
        <p:spPr>
          <a:xfrm>
            <a:off x="-2448244" y="-14288"/>
            <a:ext cx="7106287" cy="6877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242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26A98CE3-7842-402A-B94F-7810AC40BB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587206"/>
              </p:ext>
            </p:extLst>
          </p:nvPr>
        </p:nvGraphicFramePr>
        <p:xfrm>
          <a:off x="838200" y="1690688"/>
          <a:ext cx="10602688" cy="46888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650672">
                  <a:extLst>
                    <a:ext uri="{9D8B030D-6E8A-4147-A177-3AD203B41FA5}">
                      <a16:colId xmlns:a16="http://schemas.microsoft.com/office/drawing/2014/main" val="1580428045"/>
                    </a:ext>
                  </a:extLst>
                </a:gridCol>
                <a:gridCol w="2650672">
                  <a:extLst>
                    <a:ext uri="{9D8B030D-6E8A-4147-A177-3AD203B41FA5}">
                      <a16:colId xmlns:a16="http://schemas.microsoft.com/office/drawing/2014/main" val="513233405"/>
                    </a:ext>
                  </a:extLst>
                </a:gridCol>
                <a:gridCol w="2650672">
                  <a:extLst>
                    <a:ext uri="{9D8B030D-6E8A-4147-A177-3AD203B41FA5}">
                      <a16:colId xmlns:a16="http://schemas.microsoft.com/office/drawing/2014/main" val="4275548500"/>
                    </a:ext>
                  </a:extLst>
                </a:gridCol>
                <a:gridCol w="2650672">
                  <a:extLst>
                    <a:ext uri="{9D8B030D-6E8A-4147-A177-3AD203B41FA5}">
                      <a16:colId xmlns:a16="http://schemas.microsoft.com/office/drawing/2014/main" val="42708561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AU" dirty="0"/>
                    </a:p>
                    <a:p>
                      <a:endParaRPr lang="en-AU" dirty="0"/>
                    </a:p>
                    <a:p>
                      <a:endParaRPr lang="en-AU" dirty="0"/>
                    </a:p>
                    <a:p>
                      <a:endParaRPr lang="en-AU" dirty="0"/>
                    </a:p>
                    <a:p>
                      <a:endParaRPr lang="en-AU" dirty="0"/>
                    </a:p>
                    <a:p>
                      <a:endParaRPr lang="en-AU" dirty="0"/>
                    </a:p>
                    <a:p>
                      <a:endParaRPr lang="en-AU" dirty="0"/>
                    </a:p>
                    <a:p>
                      <a:endParaRPr lang="en-AU" dirty="0"/>
                    </a:p>
                    <a:p>
                      <a:endParaRPr lang="en-AU" dirty="0"/>
                    </a:p>
                  </a:txBody>
                  <a:tcPr>
                    <a:solidFill>
                      <a:srgbClr val="8E088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solidFill>
                      <a:srgbClr val="BF027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dirty="0"/>
                    </a:p>
                  </a:txBody>
                  <a:tcPr>
                    <a:solidFill>
                      <a:srgbClr val="007AC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AU" dirty="0"/>
                    </a:p>
                  </a:txBody>
                  <a:tcPr>
                    <a:solidFill>
                      <a:srgbClr val="0099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0075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Franklin Gothic Book" panose="020B0503020102020204" pitchFamily="34" charset="0"/>
                        </a:rPr>
                        <a:t>Purple</a:t>
                      </a:r>
                      <a:endParaRPr lang="en-AU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ranklin Gothic Book" panose="020B0503020102020204" pitchFamily="34" charset="0"/>
                        </a:rPr>
                        <a:t>Pink</a:t>
                      </a:r>
                      <a:endParaRPr lang="en-AU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ranklin Gothic Book" panose="020B0503020102020204" pitchFamily="34" charset="0"/>
                        </a:rPr>
                        <a:t>Blue</a:t>
                      </a:r>
                      <a:endParaRPr lang="en-AU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ranklin Gothic Book" panose="020B0503020102020204" pitchFamily="34" charset="0"/>
                        </a:rPr>
                        <a:t>AH Teal</a:t>
                      </a:r>
                      <a:endParaRPr lang="en-AU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2558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Franklin Gothic Book" panose="020B0503020102020204" pitchFamily="34" charset="0"/>
                        </a:rPr>
                        <a:t>R: 142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ranklin Gothic Book" panose="020B0503020102020204" pitchFamily="34" charset="0"/>
                        </a:rPr>
                        <a:t>R: 191</a:t>
                      </a:r>
                      <a:endParaRPr lang="en-AU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ranklin Gothic Book" panose="020B0503020102020204" pitchFamily="34" charset="0"/>
                        </a:rPr>
                        <a:t>R: 0</a:t>
                      </a:r>
                      <a:endParaRPr lang="en-AU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ranklin Gothic Book" panose="020B0503020102020204" pitchFamily="34" charset="0"/>
                        </a:rPr>
                        <a:t>R: 0</a:t>
                      </a:r>
                      <a:endParaRPr lang="en-AU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82595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Franklin Gothic Book" panose="020B0503020102020204" pitchFamily="34" charset="0"/>
                        </a:rPr>
                        <a:t>G: 8</a:t>
                      </a:r>
                      <a:endParaRPr lang="en-AU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ranklin Gothic Book" panose="020B0503020102020204" pitchFamily="34" charset="0"/>
                        </a:rPr>
                        <a:t>G: 2</a:t>
                      </a:r>
                      <a:endParaRPr lang="en-AU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ranklin Gothic Book" panose="020B0503020102020204" pitchFamily="34" charset="0"/>
                        </a:rPr>
                        <a:t>G: 122</a:t>
                      </a:r>
                      <a:endParaRPr lang="en-AU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ranklin Gothic Book" panose="020B0503020102020204" pitchFamily="34" charset="0"/>
                        </a:rPr>
                        <a:t>G: 153</a:t>
                      </a:r>
                      <a:endParaRPr lang="en-AU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63778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Franklin Gothic Book" panose="020B0503020102020204" pitchFamily="34" charset="0"/>
                        </a:rPr>
                        <a:t>B: 141</a:t>
                      </a:r>
                      <a:endParaRPr lang="en-AU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ranklin Gothic Book" panose="020B0503020102020204" pitchFamily="34" charset="0"/>
                        </a:rPr>
                        <a:t>B: 122</a:t>
                      </a:r>
                      <a:endParaRPr lang="en-AU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ranklin Gothic Book" panose="020B0503020102020204" pitchFamily="34" charset="0"/>
                        </a:rPr>
                        <a:t>B: 195</a:t>
                      </a:r>
                      <a:endParaRPr lang="en-AU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ranklin Gothic Book" panose="020B0503020102020204" pitchFamily="34" charset="0"/>
                        </a:rPr>
                        <a:t>B: 153</a:t>
                      </a:r>
                      <a:endParaRPr lang="en-AU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7836220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r>
                        <a:rPr lang="en-US" dirty="0">
                          <a:latin typeface="Franklin Gothic Book" panose="020B0503020102020204" pitchFamily="34" charset="0"/>
                        </a:rPr>
                        <a:t>Font: Franklin Gothic Book</a:t>
                      </a:r>
                      <a:endParaRPr lang="en-AU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>
                        <a:latin typeface="Franklin Gothic Book" panose="020B05030201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2668344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CE69F8E1-39E7-4E24-ACB7-2A738ECD2FE8}"/>
              </a:ext>
            </a:extLst>
          </p:cNvPr>
          <p:cNvSpPr txBox="1">
            <a:spLocks/>
          </p:cNvSpPr>
          <p:nvPr/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dirty="0">
                <a:latin typeface="Franklin Gothic Book" panose="020B0503020102020204" pitchFamily="34" charset="0"/>
              </a:rPr>
              <a:t>Style guide</a:t>
            </a:r>
            <a:endParaRPr lang="en-AU" sz="4400" dirty="0"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387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61F9A3-BEF7-4CF5-994C-68D84EA11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Franklin Gothic Book" panose="020B0503020102020204" pitchFamily="34" charset="0"/>
              </a:rPr>
              <a:t>Social Movement</a:t>
            </a:r>
            <a:endParaRPr lang="en-AU" dirty="0">
              <a:latin typeface="Franklin Gothic Book" panose="020B05030201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9357FB-F3DD-4EA6-BF4B-C3B5432EC9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4211"/>
            <a:ext cx="10455442" cy="4572752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AU" sz="5300" b="1" dirty="0">
                <a:latin typeface="Franklin Gothic Book" panose="020B0503020102020204" pitchFamily="34" charset="0"/>
              </a:rPr>
              <a:t>Allied Health Professionals Day Hashtags</a:t>
            </a:r>
          </a:p>
          <a:p>
            <a:pPr marL="0" indent="0" algn="ctr">
              <a:buNone/>
            </a:pPr>
            <a:r>
              <a:rPr lang="en-US" sz="4200" b="1" dirty="0">
                <a:solidFill>
                  <a:srgbClr val="009999"/>
                </a:solidFill>
                <a:latin typeface="Franklin Gothic Book" panose="020B0503020102020204" pitchFamily="34" charset="0"/>
              </a:rPr>
              <a:t>#</a:t>
            </a:r>
            <a:r>
              <a:rPr lang="en-US" sz="4200" b="1" dirty="0" err="1">
                <a:solidFill>
                  <a:srgbClr val="009999"/>
                </a:solidFill>
                <a:latin typeface="Franklin Gothic Book" panose="020B0503020102020204" pitchFamily="34" charset="0"/>
              </a:rPr>
              <a:t>alliedhealthprofessionalsday</a:t>
            </a:r>
            <a:r>
              <a:rPr lang="en-US" sz="4200" b="1" dirty="0">
                <a:solidFill>
                  <a:srgbClr val="009999"/>
                </a:solidFill>
                <a:latin typeface="Franklin Gothic Book" panose="020B0503020102020204" pitchFamily="34" charset="0"/>
              </a:rPr>
              <a:t>  |  #allied4areason  |  #</a:t>
            </a:r>
            <a:r>
              <a:rPr lang="en-US" sz="4200" b="1" dirty="0" err="1">
                <a:solidFill>
                  <a:srgbClr val="009999"/>
                </a:solidFill>
                <a:latin typeface="Franklin Gothic Book" panose="020B0503020102020204" pitchFamily="34" charset="0"/>
              </a:rPr>
              <a:t>strongertogether</a:t>
            </a:r>
            <a:r>
              <a:rPr lang="en-US" sz="4200" b="1" dirty="0">
                <a:solidFill>
                  <a:srgbClr val="009999"/>
                </a:solidFill>
                <a:latin typeface="Franklin Gothic Book" panose="020B0503020102020204" pitchFamily="34" charset="0"/>
              </a:rPr>
              <a:t>  |  #</a:t>
            </a:r>
            <a:r>
              <a:rPr lang="en-US" sz="4200" b="1" dirty="0" err="1">
                <a:solidFill>
                  <a:srgbClr val="009999"/>
                </a:solidFill>
                <a:latin typeface="Franklin Gothic Book" panose="020B0503020102020204" pitchFamily="34" charset="0"/>
              </a:rPr>
              <a:t>proudtobeAH</a:t>
            </a:r>
            <a:endParaRPr lang="en-US" sz="4200" b="1" dirty="0">
              <a:solidFill>
                <a:srgbClr val="009999"/>
              </a:solidFill>
              <a:latin typeface="Franklin Gothic Book" panose="020B0503020102020204" pitchFamily="34" charset="0"/>
            </a:endParaRPr>
          </a:p>
          <a:p>
            <a:pPr marL="0" indent="0">
              <a:buNone/>
            </a:pPr>
            <a:endParaRPr lang="en-AU" b="1" dirty="0">
              <a:latin typeface="Franklin Gothic Book" panose="020B0503020102020204" pitchFamily="34" charset="0"/>
            </a:endParaRPr>
          </a:p>
          <a:p>
            <a:pPr marL="0" indent="0">
              <a:buNone/>
            </a:pPr>
            <a:r>
              <a:rPr lang="en-AU" b="1" dirty="0">
                <a:latin typeface="Franklin Gothic Book" panose="020B0503020102020204" pitchFamily="34" charset="0"/>
              </a:rPr>
              <a:t>What is a hashtag?</a:t>
            </a:r>
          </a:p>
          <a:p>
            <a:pPr marL="0" indent="0">
              <a:buNone/>
            </a:pPr>
            <a:r>
              <a:rPr lang="en-AU" dirty="0">
                <a:latin typeface="Franklin Gothic Book" panose="020B0503020102020204" pitchFamily="34" charset="0"/>
              </a:rPr>
              <a:t>A hashtag is simply a keyword phrase, spelled out without spaces, with a pound symbol (#) in front of it.  People use hashtags in their social moment post to categorise themes or keywords.  It is a way of making social media posts easier to find and search for information with a theme or specific content. </a:t>
            </a:r>
          </a:p>
          <a:p>
            <a:pPr marL="0" indent="0">
              <a:buNone/>
            </a:pPr>
            <a:endParaRPr lang="en-AU" b="1" dirty="0">
              <a:latin typeface="Franklin Gothic Book" panose="020B0503020102020204" pitchFamily="34" charset="0"/>
            </a:endParaRPr>
          </a:p>
          <a:p>
            <a:pPr marL="0" indent="0">
              <a:buNone/>
            </a:pPr>
            <a:r>
              <a:rPr lang="en-AU" b="1" dirty="0">
                <a:latin typeface="Franklin Gothic Book" panose="020B0503020102020204" pitchFamily="34" charset="0"/>
              </a:rPr>
              <a:t>Why hashtag?</a:t>
            </a:r>
          </a:p>
          <a:p>
            <a:pPr marL="0" indent="0">
              <a:buNone/>
            </a:pPr>
            <a:r>
              <a:rPr lang="en-AU" dirty="0">
                <a:latin typeface="Franklin Gothic Book" panose="020B0503020102020204" pitchFamily="34" charset="0"/>
              </a:rPr>
              <a:t>Social movements can use hashtags to reach their target audience and to help the wider public filter information.  </a:t>
            </a:r>
            <a:r>
              <a:rPr lang="en-AU" dirty="0" err="1">
                <a:latin typeface="Franklin Gothic Book" panose="020B0503020102020204" pitchFamily="34" charset="0"/>
              </a:rPr>
              <a:t>Hashtagging</a:t>
            </a:r>
            <a:r>
              <a:rPr lang="en-AU" dirty="0">
                <a:latin typeface="Franklin Gothic Book" panose="020B0503020102020204" pitchFamily="34" charset="0"/>
              </a:rPr>
              <a:t> for social moments can act as a show of support for a cause through a like, share, etc. on any social media platform.  The use of social media for a movement allows one to connect with people from all over the world in a short amount of time.</a:t>
            </a:r>
          </a:p>
          <a:p>
            <a:pPr marL="0" indent="0">
              <a:buNone/>
            </a:pPr>
            <a:endParaRPr lang="en-AU" b="1" dirty="0">
              <a:latin typeface="Franklin Gothic Book" panose="020B0503020102020204" pitchFamily="34" charset="0"/>
            </a:endParaRPr>
          </a:p>
          <a:p>
            <a:pPr marL="0" indent="0">
              <a:buNone/>
            </a:pPr>
            <a:r>
              <a:rPr lang="en-AU" b="1" dirty="0">
                <a:latin typeface="Franklin Gothic Book" panose="020B0503020102020204" pitchFamily="34" charset="0"/>
              </a:rPr>
              <a:t>How to use a hashtag?</a:t>
            </a:r>
          </a:p>
          <a:p>
            <a:pPr marL="0" indent="0">
              <a:buNone/>
            </a:pPr>
            <a:r>
              <a:rPr lang="en-AU" dirty="0">
                <a:latin typeface="Franklin Gothic Book" panose="020B0503020102020204" pitchFamily="34" charset="0"/>
              </a:rPr>
              <a:t>Using a hashtag on a social media post is simple to do.  Just add the # symbol before a single word or phrase, </a:t>
            </a:r>
            <a:r>
              <a:rPr lang="en-AU" b="1" dirty="0">
                <a:latin typeface="Franklin Gothic Book" panose="020B0503020102020204" pitchFamily="34" charset="0"/>
              </a:rPr>
              <a:t>without spaces or punctuation</a:t>
            </a:r>
            <a:r>
              <a:rPr lang="en-AU" dirty="0">
                <a:latin typeface="Franklin Gothic Book" panose="020B0503020102020204" pitchFamily="34" charset="0"/>
              </a:rPr>
              <a:t>.  You can put these hashtags anywhere in your social media posts: in the beginning, at the end, or anywhere in between. </a:t>
            </a:r>
          </a:p>
          <a:p>
            <a:pPr marL="0" indent="0">
              <a:buNone/>
            </a:pPr>
            <a:r>
              <a:rPr lang="en-AU" dirty="0">
                <a:latin typeface="Franklin Gothic Book" panose="020B0503020102020204" pitchFamily="34" charset="0"/>
              </a:rPr>
              <a:t>By clicking or tapping on a </a:t>
            </a:r>
            <a:r>
              <a:rPr lang="en-AU" dirty="0" err="1">
                <a:latin typeface="Franklin Gothic Book" panose="020B0503020102020204" pitchFamily="34" charset="0"/>
              </a:rPr>
              <a:t>hashtagged</a:t>
            </a:r>
            <a:r>
              <a:rPr lang="en-AU" dirty="0">
                <a:latin typeface="Franklin Gothic Book" panose="020B0503020102020204" pitchFamily="34" charset="0"/>
              </a:rPr>
              <a:t> word in someone else’s post will ‘search’ to find other posts within that social media platform with the same hashtag. </a:t>
            </a:r>
          </a:p>
        </p:txBody>
      </p:sp>
    </p:spTree>
    <p:extLst>
      <p:ext uri="{BB962C8B-B14F-4D97-AF65-F5344CB8AC3E}">
        <p14:creationId xmlns:p14="http://schemas.microsoft.com/office/powerpoint/2010/main" val="3366902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Rectangle 100">
            <a:extLst>
              <a:ext uri="{FF2B5EF4-FFF2-40B4-BE49-F238E27FC236}">
                <a16:creationId xmlns:a16="http://schemas.microsoft.com/office/drawing/2014/main" id="{A9F529C3-C941-49FD-8C67-82F134F64B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20586029-32A0-47E5-9AEC-AE3ABA6B9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0" name="Picture 159" descr="A star in the background&#10;&#10;Description automatically generated">
            <a:extLst>
              <a:ext uri="{FF2B5EF4-FFF2-40B4-BE49-F238E27FC236}">
                <a16:creationId xmlns:a16="http://schemas.microsoft.com/office/drawing/2014/main" id="{0C358E3B-CF1D-4578-AF0B-E2491E75D7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36" t="15226" r="22561" b="14950"/>
          <a:stretch/>
        </p:blipFill>
        <p:spPr>
          <a:xfrm>
            <a:off x="1371138" y="1451627"/>
            <a:ext cx="4347632" cy="4263373"/>
          </a:xfrm>
          <a:prstGeom prst="rect">
            <a:avLst/>
          </a:prstGeom>
        </p:spPr>
      </p:pic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8C730EAB-A532-4295-A302-FB4B90DB9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79958" y="1143000"/>
            <a:ext cx="0" cy="457200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picture containing drawing&#10;&#10;Description automatically generated">
            <a:extLst>
              <a:ext uri="{FF2B5EF4-FFF2-40B4-BE49-F238E27FC236}">
                <a16:creationId xmlns:a16="http://schemas.microsoft.com/office/drawing/2014/main" id="{56C4F211-2899-4430-BB6C-57A477B337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7" r="11532"/>
          <a:stretch/>
        </p:blipFill>
        <p:spPr>
          <a:xfrm>
            <a:off x="6522504" y="1451627"/>
            <a:ext cx="4347631" cy="4207330"/>
          </a:xfrm>
          <a:prstGeom prst="rect">
            <a:avLst/>
          </a:prstGeom>
        </p:spPr>
      </p:pic>
      <p:sp>
        <p:nvSpPr>
          <p:cNvPr id="164" name="Title 1">
            <a:extLst>
              <a:ext uri="{FF2B5EF4-FFF2-40B4-BE49-F238E27FC236}">
                <a16:creationId xmlns:a16="http://schemas.microsoft.com/office/drawing/2014/main" id="{7FE73490-92CB-42D1-A6F4-62A0723D28BB}"/>
              </a:ext>
            </a:extLst>
          </p:cNvPr>
          <p:cNvSpPr txBox="1">
            <a:spLocks/>
          </p:cNvSpPr>
          <p:nvPr/>
        </p:nvSpPr>
        <p:spPr>
          <a:xfrm>
            <a:off x="974194" y="698472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dirty="0">
                <a:latin typeface="Franklin Gothic Book" panose="020B0503020102020204" pitchFamily="34" charset="0"/>
              </a:rPr>
              <a:t>Logos</a:t>
            </a:r>
            <a:endParaRPr lang="en-AU" sz="4400" dirty="0"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4517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72D5D65-7687-4F39-ADB2-76801F8433C2}"/>
              </a:ext>
            </a:extLst>
          </p:cNvPr>
          <p:cNvGrpSpPr/>
          <p:nvPr/>
        </p:nvGrpSpPr>
        <p:grpSpPr>
          <a:xfrm>
            <a:off x="1070235" y="2753504"/>
            <a:ext cx="10051530" cy="3568607"/>
            <a:chOff x="1070235" y="2753504"/>
            <a:chExt cx="10051530" cy="3568607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3B0AACF-97BB-423A-9808-7E727A709627}"/>
                </a:ext>
              </a:extLst>
            </p:cNvPr>
            <p:cNvGrpSpPr/>
            <p:nvPr/>
          </p:nvGrpSpPr>
          <p:grpSpPr>
            <a:xfrm>
              <a:off x="1166142" y="2753504"/>
              <a:ext cx="9825096" cy="3534108"/>
              <a:chOff x="1568970" y="1341937"/>
              <a:chExt cx="9921003" cy="3568606"/>
            </a:xfrm>
          </p:grpSpPr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C87DB484-0010-4565-B6BF-D8F54C7A6EF5}"/>
                  </a:ext>
                </a:extLst>
              </p:cNvPr>
              <p:cNvSpPr txBox="1"/>
              <p:nvPr/>
            </p:nvSpPr>
            <p:spPr>
              <a:xfrm>
                <a:off x="5208102" y="2033633"/>
                <a:ext cx="6281871" cy="21852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dirty="0">
                    <a:latin typeface="Franklin Gothic Book" panose="020B0503020102020204" pitchFamily="34" charset="0"/>
                  </a:rPr>
                  <a:t>Allied Health Professional’s Day</a:t>
                </a:r>
              </a:p>
              <a:p>
                <a:r>
                  <a:rPr lang="en-AU" b="1" dirty="0">
                    <a:solidFill>
                      <a:srgbClr val="009999"/>
                    </a:solidFill>
                    <a:latin typeface="Franklin Gothic Book" panose="020B0503020102020204" pitchFamily="34" charset="0"/>
                  </a:rPr>
                  <a:t>Celebrating. Appreciating. Inspiring. Connecting. </a:t>
                </a:r>
                <a:endParaRPr lang="en-AU" dirty="0">
                  <a:solidFill>
                    <a:srgbClr val="009999"/>
                  </a:solidFill>
                  <a:latin typeface="Franklin Gothic Book" panose="020B0503020102020204" pitchFamily="34" charset="0"/>
                </a:endParaRPr>
              </a:p>
              <a:p>
                <a:endParaRPr lang="en-US" dirty="0">
                  <a:latin typeface="Franklin Gothic Book" panose="020B0503020102020204" pitchFamily="34" charset="0"/>
                </a:endParaRPr>
              </a:p>
              <a:p>
                <a:r>
                  <a:rPr lang="en-US" sz="3200" dirty="0">
                    <a:latin typeface="Franklin Gothic Book" panose="020B0503020102020204" pitchFamily="34" charset="0"/>
                  </a:rPr>
                  <a:t>14 October, 2020</a:t>
                </a:r>
              </a:p>
              <a:p>
                <a:r>
                  <a:rPr lang="en-US" sz="1400" dirty="0">
                    <a:latin typeface="Franklin Gothic Book" panose="020B0503020102020204" pitchFamily="34" charset="0"/>
                  </a:rPr>
                  <a:t>#</a:t>
                </a:r>
                <a:r>
                  <a:rPr lang="en-US" sz="1400" dirty="0" err="1">
                    <a:latin typeface="Franklin Gothic Book" panose="020B0503020102020204" pitchFamily="34" charset="0"/>
                  </a:rPr>
                  <a:t>alliedhealthprofessionalsday</a:t>
                </a:r>
                <a:r>
                  <a:rPr lang="en-US" sz="1400" dirty="0">
                    <a:latin typeface="Franklin Gothic Book" panose="020B0503020102020204" pitchFamily="34" charset="0"/>
                  </a:rPr>
                  <a:t> #allied4areason #</a:t>
                </a:r>
                <a:r>
                  <a:rPr lang="en-US" sz="1400" dirty="0" err="1">
                    <a:latin typeface="Franklin Gothic Book" panose="020B0503020102020204" pitchFamily="34" charset="0"/>
                  </a:rPr>
                  <a:t>strongertogether</a:t>
                </a:r>
                <a:r>
                  <a:rPr lang="en-US" sz="1400" dirty="0">
                    <a:latin typeface="Franklin Gothic Book" panose="020B0503020102020204" pitchFamily="34" charset="0"/>
                  </a:rPr>
                  <a:t> #</a:t>
                </a:r>
                <a:r>
                  <a:rPr lang="en-US" sz="1400" dirty="0" err="1">
                    <a:latin typeface="Franklin Gothic Book" panose="020B0503020102020204" pitchFamily="34" charset="0"/>
                  </a:rPr>
                  <a:t>proudtobeAH</a:t>
                </a:r>
                <a:endParaRPr lang="en-US" dirty="0">
                  <a:latin typeface="Franklin Gothic Book" panose="020B0503020102020204" pitchFamily="34" charset="0"/>
                </a:endParaRPr>
              </a:p>
              <a:p>
                <a:endParaRPr lang="en-US" dirty="0"/>
              </a:p>
            </p:txBody>
          </p:sp>
          <p:pic>
            <p:nvPicPr>
              <p:cNvPr id="152" name="Picture 151" descr="A star in the background&#10;&#10;Description automatically generated">
                <a:extLst>
                  <a:ext uri="{FF2B5EF4-FFF2-40B4-BE49-F238E27FC236}">
                    <a16:creationId xmlns:a16="http://schemas.microsoft.com/office/drawing/2014/main" id="{2B6CE2FF-128A-4069-9FA0-2D38EB9A9ED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036" t="15226" r="22561" b="14950"/>
              <a:stretch/>
            </p:blipFill>
            <p:spPr>
              <a:xfrm>
                <a:off x="1568970" y="1341937"/>
                <a:ext cx="3639132" cy="3568606"/>
              </a:xfrm>
              <a:prstGeom prst="rect">
                <a:avLst/>
              </a:prstGeom>
            </p:spPr>
          </p:pic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C3961DF-9FE2-4410-9976-65FAA94BA119}"/>
                </a:ext>
              </a:extLst>
            </p:cNvPr>
            <p:cNvSpPr/>
            <p:nvPr/>
          </p:nvSpPr>
          <p:spPr>
            <a:xfrm>
              <a:off x="1070235" y="2753504"/>
              <a:ext cx="10051530" cy="3568607"/>
            </a:xfrm>
            <a:prstGeom prst="rect">
              <a:avLst/>
            </a:prstGeom>
            <a:noFill/>
            <a:ln w="76200">
              <a:solidFill>
                <a:srgbClr val="0099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153" name="Title 1">
            <a:extLst>
              <a:ext uri="{FF2B5EF4-FFF2-40B4-BE49-F238E27FC236}">
                <a16:creationId xmlns:a16="http://schemas.microsoft.com/office/drawing/2014/main" id="{48637D9D-F2E5-4D90-ABE2-24DFC573FF95}"/>
              </a:ext>
            </a:extLst>
          </p:cNvPr>
          <p:cNvSpPr txBox="1">
            <a:spLocks/>
          </p:cNvSpPr>
          <p:nvPr/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4400" dirty="0">
                <a:latin typeface="Franklin Gothic Book" panose="020B0503020102020204" pitchFamily="34" charset="0"/>
              </a:rPr>
              <a:t>Email signature</a:t>
            </a:r>
            <a:endParaRPr lang="en-AU" sz="4400" dirty="0">
              <a:latin typeface="Franklin Gothic Book" panose="020B0503020102020204" pitchFamily="34" charset="0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3013136B-26C0-4593-AC73-149F4D0B3BFF}"/>
              </a:ext>
            </a:extLst>
          </p:cNvPr>
          <p:cNvSpPr txBox="1"/>
          <p:nvPr/>
        </p:nvSpPr>
        <p:spPr>
          <a:xfrm>
            <a:off x="822877" y="1393443"/>
            <a:ext cx="10298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Franklin Gothic Book" panose="020B0503020102020204" pitchFamily="34" charset="0"/>
              </a:rPr>
              <a:t>Copying and pasting the below .jpg image into your email signature block will provide recognition to Allied Health Professionals Day each time you hit send.   </a:t>
            </a:r>
          </a:p>
        </p:txBody>
      </p:sp>
    </p:spTree>
    <p:extLst>
      <p:ext uri="{BB962C8B-B14F-4D97-AF65-F5344CB8AC3E}">
        <p14:creationId xmlns:p14="http://schemas.microsoft.com/office/powerpoint/2010/main" val="3393370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61F9A3-BEF7-4CF5-994C-68D84EA11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151" y="850107"/>
            <a:ext cx="10515600" cy="1325563"/>
          </a:xfrm>
        </p:spPr>
        <p:txBody>
          <a:bodyPr/>
          <a:lstStyle/>
          <a:p>
            <a:r>
              <a:rPr lang="en-US" dirty="0">
                <a:latin typeface="Franklin Gothic Book" panose="020B0503020102020204" pitchFamily="34" charset="0"/>
              </a:rPr>
              <a:t>Certificate</a:t>
            </a:r>
            <a:endParaRPr lang="en-AU" dirty="0">
              <a:latin typeface="Franklin Gothic Book" panose="020B05030201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BDEAD4-D578-404F-A99D-5E6EF7995069}"/>
              </a:ext>
            </a:extLst>
          </p:cNvPr>
          <p:cNvSpPr txBox="1"/>
          <p:nvPr/>
        </p:nvSpPr>
        <p:spPr>
          <a:xfrm>
            <a:off x="3028953" y="6171973"/>
            <a:ext cx="5333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Franklin Gothic Book" panose="020B0503020102020204" pitchFamily="34" charset="0"/>
              </a:rPr>
              <a:t>Please use the pdf file located in the package folder</a:t>
            </a:r>
            <a:endParaRPr lang="en-AU" dirty="0">
              <a:latin typeface="Franklin Gothic Book" panose="020B05030201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123D6C-6D08-4A9E-9E43-326CE76CF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0614" y="1131564"/>
            <a:ext cx="5984668" cy="41303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B418FF1-B279-4A57-80AA-65F4885473F2}"/>
              </a:ext>
            </a:extLst>
          </p:cNvPr>
          <p:cNvSpPr txBox="1"/>
          <p:nvPr/>
        </p:nvSpPr>
        <p:spPr>
          <a:xfrm>
            <a:off x="438151" y="1948119"/>
            <a:ext cx="41338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Franklin Gothic Book" panose="020B0503020102020204" pitchFamily="34" charset="0"/>
              </a:rPr>
              <a:t>This Certificate template allows you to develop your own Appreciation Certificates.  </a:t>
            </a:r>
          </a:p>
        </p:txBody>
      </p:sp>
    </p:spTree>
    <p:extLst>
      <p:ext uri="{BB962C8B-B14F-4D97-AF65-F5344CB8AC3E}">
        <p14:creationId xmlns:p14="http://schemas.microsoft.com/office/powerpoint/2010/main" val="2096377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9251428-7213-4E5E-B6FD-67570A20E1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Franklin Gothic Book" panose="020B0503020102020204" pitchFamily="34" charset="0"/>
              </a:rPr>
              <a:t>Poster</a:t>
            </a:r>
            <a:endParaRPr lang="en-AU" dirty="0">
              <a:latin typeface="Franklin Gothic Book" panose="020B05030201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422774-7997-415A-9DFD-D17C796132FA}"/>
              </a:ext>
            </a:extLst>
          </p:cNvPr>
          <p:cNvSpPr txBox="1"/>
          <p:nvPr/>
        </p:nvSpPr>
        <p:spPr>
          <a:xfrm>
            <a:off x="3429001" y="6308208"/>
            <a:ext cx="5333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Franklin Gothic Book" panose="020B0503020102020204" pitchFamily="34" charset="0"/>
              </a:rPr>
              <a:t>Please use the pdf file located in the package folder</a:t>
            </a:r>
            <a:endParaRPr lang="en-AU" dirty="0">
              <a:latin typeface="Franklin Gothic Book" panose="020B05030201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25C650A-93EF-482B-A6DB-6F0CF413F3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147"/>
          <a:stretch/>
        </p:blipFill>
        <p:spPr>
          <a:xfrm>
            <a:off x="4003340" y="630200"/>
            <a:ext cx="4185319" cy="559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51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1077</TotalTime>
  <Words>510</Words>
  <Application>Microsoft Office PowerPoint</Application>
  <PresentationFormat>Widescreen</PresentationFormat>
  <Paragraphs>61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Franklin Gothic Book</vt:lpstr>
      <vt:lpstr>Office Theme</vt:lpstr>
      <vt:lpstr>Allied Health Professionals Day</vt:lpstr>
      <vt:lpstr>PowerPoint Presentation</vt:lpstr>
      <vt:lpstr>Social Movement</vt:lpstr>
      <vt:lpstr>PowerPoint Presentation</vt:lpstr>
      <vt:lpstr>PowerPoint Presentation</vt:lpstr>
      <vt:lpstr>Certificate</vt:lpstr>
      <vt:lpstr>Poster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Allied Health Professional Day</dc:title>
  <dc:creator>Rebecca Day (Ministry of Health)</dc:creator>
  <cp:lastModifiedBy>Dove, Alexi (Health)</cp:lastModifiedBy>
  <cp:revision>12</cp:revision>
  <dcterms:created xsi:type="dcterms:W3CDTF">2020-08-17T05:44:46Z</dcterms:created>
  <dcterms:modified xsi:type="dcterms:W3CDTF">2020-08-28T03:49:37Z</dcterms:modified>
</cp:coreProperties>
</file>